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1"/>
  </p:notesMasterIdLst>
  <p:sldIdLst>
    <p:sldId id="259" r:id="rId2"/>
    <p:sldId id="257" r:id="rId3"/>
    <p:sldId id="260" r:id="rId4"/>
    <p:sldId id="261" r:id="rId5"/>
    <p:sldId id="262" r:id="rId6"/>
    <p:sldId id="263" r:id="rId7"/>
    <p:sldId id="264" r:id="rId8"/>
    <p:sldId id="267" r:id="rId9"/>
    <p:sldId id="266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1133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117FCF-FA8D-4ECC-AB8C-B23BF6C5E212}" type="datetimeFigureOut">
              <a:rPr lang="en-US" smtClean="0"/>
              <a:t>2/21/2017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779B90-7394-4E96-961F-4846B76793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6785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32FA1E9-BE6F-46F7-BACC-5E2EAFA71D06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buFontTx/>
              <a:buChar char="•"/>
            </a:pPr>
            <a:r>
              <a:rPr lang="en-US" dirty="0" smtClean="0"/>
              <a:t>Understand procurement process &amp; players</a:t>
            </a:r>
          </a:p>
          <a:p>
            <a:pPr>
              <a:buFontTx/>
              <a:buChar char="•"/>
            </a:pPr>
            <a:r>
              <a:rPr lang="en-US" dirty="0" smtClean="0"/>
              <a:t>Understand goals of government in buying from Government</a:t>
            </a:r>
          </a:p>
          <a:p>
            <a:pPr>
              <a:buFontTx/>
              <a:buChar char="•"/>
            </a:pPr>
            <a:r>
              <a:rPr lang="en-US" dirty="0" smtClean="0"/>
              <a:t>Understand regulatory </a:t>
            </a:r>
            <a:r>
              <a:rPr lang="en-US" dirty="0" err="1" smtClean="0"/>
              <a:t>reqts</a:t>
            </a:r>
            <a:r>
              <a:rPr lang="en-US" dirty="0" smtClean="0"/>
              <a:t>/audit expectations</a:t>
            </a:r>
          </a:p>
          <a:p>
            <a:pPr>
              <a:buFontTx/>
              <a:buChar char="•"/>
            </a:pPr>
            <a:r>
              <a:rPr lang="en-US" dirty="0" smtClean="0"/>
              <a:t>Understand how the cost accounting system fits into Gov’t expectations &amp; goals</a:t>
            </a:r>
          </a:p>
          <a:p>
            <a:pPr>
              <a:buFontTx/>
              <a:buChar char="•"/>
            </a:pPr>
            <a:r>
              <a:rPr lang="en-US" dirty="0" smtClean="0"/>
              <a:t>Discuss detailed components of acceptable job cost accounting systems</a:t>
            </a:r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35F9179-B24B-4387-A9B7-E7119492F076}" type="datetimeFigureOut">
              <a:rPr lang="en-US" smtClean="0"/>
              <a:t>2/21/2017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79D1C3D-8DAC-40EA-AFD1-5E089AB891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35F9179-B24B-4387-A9B7-E7119492F076}" type="datetimeFigureOut">
              <a:rPr lang="en-US" smtClean="0"/>
              <a:t>2/21/2017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9D1C3D-8DAC-40EA-AFD1-5E089AB891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35F9179-B24B-4387-A9B7-E7119492F076}" type="datetimeFigureOut">
              <a:rPr lang="en-US" smtClean="0"/>
              <a:t>2/21/2017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9D1C3D-8DAC-40EA-AFD1-5E089AB891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35F9179-B24B-4387-A9B7-E7119492F076}" type="datetimeFigureOut">
              <a:rPr lang="en-US" smtClean="0"/>
              <a:t>2/21/2017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9D1C3D-8DAC-40EA-AFD1-5E089AB8918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35F9179-B24B-4387-A9B7-E7119492F076}" type="datetimeFigureOut">
              <a:rPr lang="en-US" smtClean="0"/>
              <a:t>2/21/2017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9D1C3D-8DAC-40EA-AFD1-5E089AB8918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35F9179-B24B-4387-A9B7-E7119492F076}" type="datetimeFigureOut">
              <a:rPr lang="en-US" smtClean="0"/>
              <a:t>2/21/2017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9D1C3D-8DAC-40EA-AFD1-5E089AB8918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35F9179-B24B-4387-A9B7-E7119492F076}" type="datetimeFigureOut">
              <a:rPr lang="en-US" smtClean="0"/>
              <a:t>2/21/2017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9D1C3D-8DAC-40EA-AFD1-5E089AB8918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35F9179-B24B-4387-A9B7-E7119492F076}" type="datetimeFigureOut">
              <a:rPr lang="en-US" smtClean="0"/>
              <a:t>2/21/2017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9D1C3D-8DAC-40EA-AFD1-5E089AB89189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35F9179-B24B-4387-A9B7-E7119492F076}" type="datetimeFigureOut">
              <a:rPr lang="en-US" smtClean="0"/>
              <a:t>2/21/2017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9D1C3D-8DAC-40EA-AFD1-5E089AB891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35F9179-B24B-4387-A9B7-E7119492F076}" type="datetimeFigureOut">
              <a:rPr lang="en-US" smtClean="0"/>
              <a:t>2/21/2017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9D1C3D-8DAC-40EA-AFD1-5E089AB8918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35F9179-B24B-4387-A9B7-E7119492F076}" type="datetimeFigureOut">
              <a:rPr lang="en-US" smtClean="0"/>
              <a:t>2/21/2017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79D1C3D-8DAC-40EA-AFD1-5E089AB89189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35F9179-B24B-4387-A9B7-E7119492F076}" type="datetimeFigureOut">
              <a:rPr lang="en-US" smtClean="0"/>
              <a:t>2/21/2017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79D1C3D-8DAC-40EA-AFD1-5E089AB8918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AutoShape 6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TD Government Solutions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sz="3200"/>
              <a:t>Courses that Meet Government Contractor Needs</a:t>
            </a:r>
          </a:p>
        </p:txBody>
      </p:sp>
      <p:pic>
        <p:nvPicPr>
          <p:cNvPr id="4" name="Picture 3" descr="tdgs_logo_color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62200" y="228600"/>
            <a:ext cx="4297363" cy="193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782728" cy="365125"/>
          </a:xfrm>
        </p:spPr>
        <p:txBody>
          <a:bodyPr/>
          <a:lstStyle/>
          <a:p>
            <a:r>
              <a:rPr lang="en-US" dirty="0" smtClean="0"/>
              <a:t>www.tdgovernmentsolutions.biz               tim.diguiseppe@tdgovernmentsolutions.biz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8601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066800"/>
            <a:ext cx="8229600" cy="4724400"/>
          </a:xfrm>
        </p:spPr>
        <p:txBody>
          <a:bodyPr>
            <a:noAutofit/>
          </a:bodyPr>
          <a:lstStyle/>
          <a:p>
            <a:pPr eaLnBrk="0" hangingPunct="0">
              <a:lnSpc>
                <a:spcPct val="110000"/>
              </a:lnSpc>
              <a:spcBef>
                <a:spcPct val="50000"/>
              </a:spcBef>
              <a:buClr>
                <a:srgbClr val="106275"/>
              </a:buClr>
              <a:buFontTx/>
              <a:buChar char="•"/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Cost Accounting Standards and Regulations the short version</a:t>
            </a:r>
            <a:endParaRPr lang="en-US" sz="1600" dirty="0"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lnSpc>
                <a:spcPct val="110000"/>
              </a:lnSpc>
              <a:spcBef>
                <a:spcPct val="50000"/>
              </a:spcBef>
              <a:buClr>
                <a:srgbClr val="106275"/>
              </a:buClr>
              <a:buFontTx/>
              <a:buChar char="•"/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Compliant Government Contracting – What you need to know to minimize risk, recover cost and Avoid Civil and Criminal Actions– (Two Day Course)</a:t>
            </a:r>
          </a:p>
          <a:p>
            <a:pPr eaLnBrk="0" hangingPunct="0">
              <a:lnSpc>
                <a:spcPct val="110000"/>
              </a:lnSpc>
              <a:spcBef>
                <a:spcPct val="50000"/>
              </a:spcBef>
              <a:buClr>
                <a:srgbClr val="106275"/>
              </a:buClr>
              <a:buFontTx/>
              <a:buChar char="•"/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What 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is Cost and Price Analysis in Government Contracting and How Does it Affect Your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Proposals – ( Two Day course) </a:t>
            </a:r>
          </a:p>
          <a:p>
            <a:pPr eaLnBrk="0" hangingPunct="0">
              <a:lnSpc>
                <a:spcPct val="110000"/>
              </a:lnSpc>
              <a:spcBef>
                <a:spcPct val="50000"/>
              </a:spcBef>
              <a:buClr>
                <a:srgbClr val="106275"/>
              </a:buClr>
              <a:buFontTx/>
              <a:buChar char="•"/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Truth in Negotiation Act (TINA) and Defective Pricing – What you need to know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(one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day course)</a:t>
            </a:r>
          </a:p>
          <a:p>
            <a:pPr eaLnBrk="0" hangingPunct="0">
              <a:lnSpc>
                <a:spcPct val="110000"/>
              </a:lnSpc>
              <a:spcBef>
                <a:spcPct val="50000"/>
              </a:spcBef>
              <a:buClr>
                <a:srgbClr val="106275"/>
              </a:buClr>
              <a:buFontTx/>
              <a:buChar char="•"/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The Basics of Government Contracting – (Seminar)</a:t>
            </a:r>
          </a:p>
          <a:p>
            <a:pPr eaLnBrk="0" hangingPunct="0">
              <a:lnSpc>
                <a:spcPct val="110000"/>
              </a:lnSpc>
              <a:spcBef>
                <a:spcPct val="50000"/>
              </a:spcBef>
              <a:buClr>
                <a:srgbClr val="106275"/>
              </a:buClr>
              <a:buFontTx/>
              <a:buChar char="•"/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Accounting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, Administrative &amp; Compliance Requirements of Government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Contracts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(One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Day Course)</a:t>
            </a:r>
          </a:p>
          <a:p>
            <a:pPr eaLnBrk="0" hangingPunct="0">
              <a:lnSpc>
                <a:spcPct val="110000"/>
              </a:lnSpc>
              <a:spcBef>
                <a:spcPct val="50000"/>
              </a:spcBef>
              <a:buClr>
                <a:srgbClr val="106275"/>
              </a:buClr>
              <a:buFontTx/>
              <a:buChar char="•"/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Requirements for Codes of Business Ethics and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Conduct (Seminar)</a:t>
            </a:r>
            <a:endParaRPr lang="en-US" sz="1600" dirty="0"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lnSpc>
                <a:spcPct val="110000"/>
              </a:lnSpc>
              <a:spcBef>
                <a:spcPct val="50000"/>
              </a:spcBef>
              <a:buClr>
                <a:srgbClr val="106275"/>
              </a:buClr>
              <a:buFontTx/>
              <a:buChar char="•"/>
            </a:pP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4267200" y="6400800"/>
            <a:ext cx="2782728" cy="365125"/>
          </a:xfrm>
        </p:spPr>
        <p:txBody>
          <a:bodyPr/>
          <a:lstStyle/>
          <a:p>
            <a:r>
              <a:rPr lang="en-US" dirty="0"/>
              <a:t>www.tdgovernmentsolutions.biz               tim.diguiseppe@tdgovernmentsolutions.biz</a:t>
            </a:r>
          </a:p>
        </p:txBody>
      </p:sp>
      <p:sp>
        <p:nvSpPr>
          <p:cNvPr id="10242" name="AutoShap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b="0" dirty="0"/>
              <a:t>Courses Offered</a:t>
            </a:r>
          </a:p>
        </p:txBody>
      </p:sp>
    </p:spTree>
    <p:extLst>
      <p:ext uri="{BB962C8B-B14F-4D97-AF65-F5344CB8AC3E}">
        <p14:creationId xmlns:p14="http://schemas.microsoft.com/office/powerpoint/2010/main" val="977043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Allocability and Allowability Regulations vs. Standards</a:t>
            </a:r>
          </a:p>
          <a:p>
            <a:r>
              <a:rPr lang="en-US" sz="2000" dirty="0" smtClean="0"/>
              <a:t>CAS Coverage</a:t>
            </a:r>
          </a:p>
          <a:p>
            <a:r>
              <a:rPr lang="en-US" sz="2000" dirty="0" smtClean="0"/>
              <a:t>Full or Modified CAS Coverage</a:t>
            </a:r>
          </a:p>
          <a:p>
            <a:r>
              <a:rPr lang="en-US" sz="2000" dirty="0" smtClean="0"/>
              <a:t>Price Adjustments</a:t>
            </a:r>
          </a:p>
          <a:p>
            <a:r>
              <a:rPr lang="en-US" sz="2000" dirty="0" smtClean="0"/>
              <a:t>FAR Part 31 Contract Cost Principles and Procedures</a:t>
            </a:r>
          </a:p>
          <a:p>
            <a:pPr lvl="1"/>
            <a:r>
              <a:rPr lang="en-US" sz="1600" dirty="0" smtClean="0"/>
              <a:t>Applicability</a:t>
            </a:r>
          </a:p>
          <a:p>
            <a:pPr lvl="1"/>
            <a:r>
              <a:rPr lang="en-US" sz="1600" dirty="0" smtClean="0"/>
              <a:t>Allowability, Allocability, and Reasonableness</a:t>
            </a:r>
          </a:p>
          <a:p>
            <a:pPr lvl="1"/>
            <a:r>
              <a:rPr lang="en-US" sz="1600" dirty="0" smtClean="0"/>
              <a:t>Penalties for Claiming Unallowable Costs</a:t>
            </a:r>
          </a:p>
          <a:p>
            <a:r>
              <a:rPr lang="en-US" sz="2000" dirty="0" smtClean="0"/>
              <a:t>Truth-In-Negotiations Act (TINA)</a:t>
            </a:r>
          </a:p>
          <a:p>
            <a:endParaRPr lang="en-US" sz="2000" b="1" dirty="0" smtClean="0"/>
          </a:p>
          <a:p>
            <a:pPr lvl="1"/>
            <a:endParaRPr lang="en-US" sz="1600" dirty="0"/>
          </a:p>
          <a:p>
            <a:endParaRPr lang="en-US" dirty="0"/>
          </a:p>
        </p:txBody>
      </p:sp>
      <p:sp>
        <p:nvSpPr>
          <p:cNvPr id="13314" name="AutoShap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0" hangingPunct="0">
              <a:lnSpc>
                <a:spcPct val="110000"/>
              </a:lnSpc>
              <a:spcBef>
                <a:spcPct val="50000"/>
              </a:spcBef>
            </a:pPr>
            <a:r>
              <a:rPr lang="en-US" sz="3200" dirty="0" smtClean="0"/>
              <a:t>Cost Accounting Standards and Regulations the short version</a:t>
            </a:r>
            <a:endParaRPr lang="en-US" sz="32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782728" cy="365125"/>
          </a:xfrm>
        </p:spPr>
        <p:txBody>
          <a:bodyPr/>
          <a:lstStyle/>
          <a:p>
            <a:r>
              <a:rPr lang="en-US" dirty="0"/>
              <a:t>www.tdgovernmentsolutions.biz               tim.diguiseppe@tdgovernmentsolutions.biz</a:t>
            </a:r>
          </a:p>
        </p:txBody>
      </p:sp>
    </p:spTree>
    <p:extLst>
      <p:ext uri="{BB962C8B-B14F-4D97-AF65-F5344CB8AC3E}">
        <p14:creationId xmlns:p14="http://schemas.microsoft.com/office/powerpoint/2010/main" val="25580636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Compliant Government Contracting – What you need to know to minimize risk, recover cost and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Avoid Civil and Criminal Actions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dirty="0">
                <a:latin typeface="Times New Roman" pitchFamily="18" charset="0"/>
                <a:cs typeface="Times New Roman" pitchFamily="18" charset="0"/>
              </a:rPr>
            </a:br>
            <a:endParaRPr lang="en-US" sz="3600" dirty="0" smtClean="0">
              <a:solidFill>
                <a:schemeClr val="tx1"/>
              </a:solidFill>
              <a:effectLst/>
            </a:endParaRPr>
          </a:p>
        </p:txBody>
      </p:sp>
      <p:sp>
        <p:nvSpPr>
          <p:cNvPr id="12292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874837"/>
            <a:ext cx="8229600" cy="4525963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</a:pPr>
            <a:r>
              <a:rPr lang="en-US" b="1" dirty="0" smtClean="0"/>
              <a:t>A two day course:</a:t>
            </a:r>
          </a:p>
          <a:p>
            <a:pPr>
              <a:lnSpc>
                <a:spcPct val="90000"/>
              </a:lnSpc>
            </a:pPr>
            <a:endParaRPr lang="en-US" b="1" dirty="0"/>
          </a:p>
          <a:p>
            <a:pPr marL="850392" lvl="1" indent="-457200">
              <a:lnSpc>
                <a:spcPct val="90000"/>
              </a:lnSpc>
              <a:buClrTx/>
              <a:buFont typeface="+mj-lt"/>
              <a:buAutoNum type="arabicPeriod"/>
            </a:pPr>
            <a:r>
              <a:rPr lang="en-US" dirty="0"/>
              <a:t>Acquisition cycle, contract types, procurement process</a:t>
            </a:r>
          </a:p>
          <a:p>
            <a:pPr marL="850392" lvl="1" indent="-457200">
              <a:lnSpc>
                <a:spcPct val="90000"/>
              </a:lnSpc>
              <a:buClrTx/>
              <a:buFont typeface="+mj-lt"/>
              <a:buAutoNum type="arabicPeriod"/>
            </a:pPr>
            <a:r>
              <a:rPr lang="en-US" dirty="0"/>
              <a:t>Government’s expectations of how contractors cost are treated and allocated to Government contracts</a:t>
            </a:r>
          </a:p>
          <a:p>
            <a:pPr marL="850392" lvl="1" indent="-457200">
              <a:lnSpc>
                <a:spcPct val="90000"/>
              </a:lnSpc>
              <a:buClrTx/>
              <a:buFont typeface="+mj-lt"/>
              <a:buAutoNum type="arabicPeriod"/>
            </a:pPr>
            <a:r>
              <a:rPr lang="en-US" sz="2400" dirty="0"/>
              <a:t>Compliant Allocations: Getting Costs To Where They </a:t>
            </a:r>
            <a:r>
              <a:rPr lang="en-US" sz="2400" dirty="0" smtClean="0"/>
              <a:t>Belong </a:t>
            </a:r>
          </a:p>
          <a:p>
            <a:pPr marL="850392" lvl="1" indent="-457200">
              <a:lnSpc>
                <a:spcPct val="90000"/>
              </a:lnSpc>
              <a:buClrTx/>
              <a:buFont typeface="+mj-lt"/>
              <a:buAutoNum type="arabicPeriod"/>
            </a:pPr>
            <a:r>
              <a:rPr lang="en-US" sz="2400" dirty="0" smtClean="0"/>
              <a:t>Contract </a:t>
            </a:r>
            <a:r>
              <a:rPr lang="en-US" sz="2400" dirty="0"/>
              <a:t>Cost Principles FAR Subpart 31.2 Cost Allowability</a:t>
            </a:r>
          </a:p>
          <a:p>
            <a:pPr marL="850392" lvl="1" indent="-457200">
              <a:lnSpc>
                <a:spcPct val="90000"/>
              </a:lnSpc>
              <a:buClrTx/>
              <a:buFont typeface="+mj-lt"/>
              <a:buAutoNum type="arabicPeriod"/>
            </a:pPr>
            <a:r>
              <a:rPr lang="en-US" dirty="0"/>
              <a:t>What is Certified Cost or Price Data</a:t>
            </a:r>
          </a:p>
          <a:p>
            <a:pPr marL="850392" lvl="1" indent="-457200">
              <a:lnSpc>
                <a:spcPct val="90000"/>
              </a:lnSpc>
              <a:buClrTx/>
              <a:buFont typeface="+mj-lt"/>
              <a:buAutoNum type="arabicPeriod"/>
            </a:pPr>
            <a:r>
              <a:rPr lang="en-US" dirty="0"/>
              <a:t>Truth In Negotiation Act (TINA</a:t>
            </a:r>
            <a:r>
              <a:rPr lang="en-US" dirty="0" smtClean="0"/>
              <a:t>)</a:t>
            </a:r>
            <a:endParaRPr lang="en-US" dirty="0"/>
          </a:p>
          <a:p>
            <a:pPr marL="850392" lvl="1" indent="-457200">
              <a:lnSpc>
                <a:spcPct val="90000"/>
              </a:lnSpc>
              <a:buClrTx/>
              <a:buFont typeface="+mj-lt"/>
              <a:buAutoNum type="arabicPeriod"/>
            </a:pPr>
            <a:r>
              <a:rPr lang="en-US" dirty="0"/>
              <a:t>Defective Pricing</a:t>
            </a:r>
          </a:p>
          <a:p>
            <a:pPr marL="850392" lvl="1" indent="-457200">
              <a:lnSpc>
                <a:spcPct val="90000"/>
              </a:lnSpc>
              <a:buClrTx/>
              <a:buFont typeface="+mj-lt"/>
              <a:buAutoNum type="arabicPeriod"/>
            </a:pPr>
            <a:r>
              <a:rPr lang="en-US" sz="2400" dirty="0"/>
              <a:t>Cost Estimating Systems</a:t>
            </a:r>
          </a:p>
          <a:p>
            <a:pPr marL="850392" lvl="1" indent="-457200">
              <a:lnSpc>
                <a:spcPct val="90000"/>
              </a:lnSpc>
              <a:buClrTx/>
              <a:buFont typeface="+mj-lt"/>
              <a:buAutoNum type="arabicPeriod"/>
            </a:pPr>
            <a:r>
              <a:rPr lang="en-US" sz="2400" dirty="0"/>
              <a:t>Cost or Price Analysis – impact on your </a:t>
            </a:r>
            <a:r>
              <a:rPr lang="en-US" sz="2400" dirty="0" smtClean="0"/>
              <a:t>proposal</a:t>
            </a:r>
          </a:p>
          <a:p>
            <a:pPr marL="850392" lvl="1" indent="-457200">
              <a:lnSpc>
                <a:spcPct val="90000"/>
              </a:lnSpc>
              <a:buClrTx/>
              <a:buFont typeface="+mj-lt"/>
              <a:buAutoNum type="arabicPeriod"/>
            </a:pPr>
            <a:r>
              <a:rPr lang="en-US" sz="2400" dirty="0"/>
              <a:t> </a:t>
            </a:r>
            <a:r>
              <a:rPr lang="en-US" sz="2400" dirty="0" smtClean="0"/>
              <a:t>A high level walk through of a DFARS Compliant Proposal</a:t>
            </a:r>
            <a:endParaRPr lang="en-US" sz="2400" dirty="0"/>
          </a:p>
          <a:p>
            <a:pPr lvl="1">
              <a:lnSpc>
                <a:spcPct val="90000"/>
              </a:lnSpc>
            </a:pPr>
            <a:endParaRPr lang="en-US" sz="1600" dirty="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www.tdgovernmentsolutions.biz               tim.diguiseppe@tdgovernmentsolutions.biz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4959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798637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marL="566928" indent="-457200">
              <a:lnSpc>
                <a:spcPct val="90000"/>
              </a:lnSpc>
              <a:buClrTx/>
              <a:buFont typeface="+mj-lt"/>
              <a:buAutoNum type="arabicPeriod"/>
            </a:pPr>
            <a:r>
              <a:rPr lang="en-US" sz="1900" dirty="0" smtClean="0"/>
              <a:t>Regulatory Framework</a:t>
            </a:r>
          </a:p>
          <a:p>
            <a:pPr marL="566928" indent="-457200">
              <a:lnSpc>
                <a:spcPct val="90000"/>
              </a:lnSpc>
              <a:buClrTx/>
              <a:buFont typeface="+mj-lt"/>
              <a:buAutoNum type="arabicPeriod"/>
            </a:pPr>
            <a:r>
              <a:rPr lang="en-US" sz="1900" dirty="0" smtClean="0"/>
              <a:t>Cost Analysis &amp; Price Analysis – Definition, Key regulations, When to apply</a:t>
            </a:r>
          </a:p>
          <a:p>
            <a:pPr marL="566928" indent="-457200">
              <a:lnSpc>
                <a:spcPct val="90000"/>
              </a:lnSpc>
              <a:buClrTx/>
              <a:buFont typeface="+mj-lt"/>
              <a:buAutoNum type="arabicPeriod"/>
            </a:pPr>
            <a:r>
              <a:rPr lang="en-US" sz="1900" dirty="0" smtClean="0"/>
              <a:t>Price Analysis</a:t>
            </a:r>
          </a:p>
          <a:p>
            <a:pPr marL="566928" indent="-457200">
              <a:lnSpc>
                <a:spcPct val="90000"/>
              </a:lnSpc>
              <a:buClrTx/>
              <a:buFont typeface="+mj-lt"/>
              <a:buAutoNum type="arabicPeriod"/>
            </a:pPr>
            <a:r>
              <a:rPr lang="en-US" sz="1900" dirty="0" smtClean="0"/>
              <a:t>Quantitative Techniques For Contract Pricing</a:t>
            </a:r>
          </a:p>
          <a:p>
            <a:pPr marL="566928" indent="-457200">
              <a:lnSpc>
                <a:spcPct val="90000"/>
              </a:lnSpc>
              <a:buClrTx/>
              <a:buFont typeface="+mj-lt"/>
              <a:buAutoNum type="arabicPeriod"/>
            </a:pPr>
            <a:r>
              <a:rPr lang="en-US" sz="1900" dirty="0"/>
              <a:t>Cost </a:t>
            </a:r>
            <a:r>
              <a:rPr lang="en-US" sz="1900" dirty="0" smtClean="0"/>
              <a:t>Analysis</a:t>
            </a:r>
          </a:p>
          <a:p>
            <a:pPr marL="566928" indent="-457200">
              <a:lnSpc>
                <a:spcPct val="90000"/>
              </a:lnSpc>
              <a:buClrTx/>
              <a:buFont typeface="+mj-lt"/>
              <a:buAutoNum type="arabicPeriod"/>
            </a:pPr>
            <a:r>
              <a:rPr lang="en-US" sz="1900" dirty="0" smtClean="0"/>
              <a:t>Cost Estimating Methodologies</a:t>
            </a:r>
          </a:p>
          <a:p>
            <a:pPr marL="566928" indent="-457200">
              <a:lnSpc>
                <a:spcPct val="90000"/>
              </a:lnSpc>
              <a:buClrTx/>
              <a:buFont typeface="+mj-lt"/>
              <a:buAutoNum type="arabicPeriod"/>
            </a:pPr>
            <a:r>
              <a:rPr lang="en-US" sz="1900" dirty="0" smtClean="0"/>
              <a:t>Cost Estimating System Requirements</a:t>
            </a:r>
          </a:p>
          <a:p>
            <a:pPr marL="566928" indent="-457200">
              <a:lnSpc>
                <a:spcPct val="90000"/>
              </a:lnSpc>
              <a:buClrTx/>
              <a:buFont typeface="+mj-lt"/>
              <a:buAutoNum type="arabicPeriod"/>
            </a:pPr>
            <a:r>
              <a:rPr lang="en-US" sz="1900" dirty="0" smtClean="0"/>
              <a:t>Profit</a:t>
            </a:r>
          </a:p>
          <a:p>
            <a:pPr marL="566928" indent="-457200">
              <a:lnSpc>
                <a:spcPct val="90000"/>
              </a:lnSpc>
              <a:buClrTx/>
              <a:buFont typeface="+mj-lt"/>
              <a:buAutoNum type="arabicPeriod"/>
            </a:pPr>
            <a:r>
              <a:rPr lang="en-US" sz="1900" dirty="0" smtClean="0"/>
              <a:t>Facilities Capital Cost Of Money</a:t>
            </a:r>
          </a:p>
          <a:p>
            <a:pPr marL="566928" indent="-457200">
              <a:lnSpc>
                <a:spcPct val="90000"/>
              </a:lnSpc>
              <a:buClrTx/>
              <a:buFont typeface="+mj-lt"/>
              <a:buAutoNum type="arabicPeriod"/>
            </a:pPr>
            <a:r>
              <a:rPr lang="en-US" sz="1900" dirty="0" smtClean="0"/>
              <a:t>Cost Realism Analysis</a:t>
            </a:r>
          </a:p>
          <a:p>
            <a:pPr marL="566928" indent="-457200">
              <a:lnSpc>
                <a:spcPct val="90000"/>
              </a:lnSpc>
              <a:buClrTx/>
              <a:buFont typeface="+mj-lt"/>
              <a:buAutoNum type="arabicPeriod"/>
            </a:pPr>
            <a:r>
              <a:rPr lang="en-US" sz="1900" dirty="0" smtClean="0"/>
              <a:t>Far Part 31- Contract Cost Principles And Procedures</a:t>
            </a:r>
          </a:p>
          <a:p>
            <a:pPr marL="566928" indent="-457200">
              <a:lnSpc>
                <a:spcPct val="90000"/>
              </a:lnSpc>
              <a:buClrTx/>
              <a:buFont typeface="+mj-lt"/>
              <a:buAutoNum type="arabicPeriod"/>
            </a:pPr>
            <a:r>
              <a:rPr lang="en-US" sz="1900" dirty="0" smtClean="0"/>
              <a:t>Far Part 30 - Cost Accounting Standards Administration</a:t>
            </a:r>
          </a:p>
          <a:p>
            <a:pPr marL="566928" indent="-457200">
              <a:lnSpc>
                <a:spcPct val="90000"/>
              </a:lnSpc>
              <a:buClrTx/>
              <a:buFont typeface="+mj-lt"/>
              <a:buAutoNum type="arabicPeriod"/>
            </a:pPr>
            <a:r>
              <a:rPr lang="en-US" sz="1900" dirty="0" smtClean="0"/>
              <a:t>Truth-in-negotiation Act 10 USC 2306a</a:t>
            </a:r>
          </a:p>
          <a:p>
            <a:pPr marL="566928" indent="-457200">
              <a:lnSpc>
                <a:spcPct val="90000"/>
              </a:lnSpc>
              <a:buClrTx/>
              <a:buFont typeface="+mj-lt"/>
              <a:buAutoNum type="arabicPeriod"/>
            </a:pPr>
            <a:r>
              <a:rPr lang="en-US" sz="1900" dirty="0" smtClean="0"/>
              <a:t>Defective Pricing</a:t>
            </a:r>
          </a:p>
          <a:p>
            <a:pPr marL="566928" indent="-457200">
              <a:lnSpc>
                <a:spcPct val="90000"/>
              </a:lnSpc>
              <a:buClrTx/>
              <a:buFont typeface="+mj-lt"/>
              <a:buAutoNum type="arabicPeriod"/>
            </a:pPr>
            <a:r>
              <a:rPr lang="en-US" sz="1900" dirty="0" smtClean="0"/>
              <a:t>A detail review of a DoD compliant Proposal</a:t>
            </a:r>
          </a:p>
          <a:p>
            <a:pPr>
              <a:lnSpc>
                <a:spcPct val="90000"/>
              </a:lnSpc>
            </a:pPr>
            <a:endParaRPr lang="en-US" sz="2000" dirty="0"/>
          </a:p>
        </p:txBody>
      </p:sp>
      <p:sp>
        <p:nvSpPr>
          <p:cNvPr id="14338" name="AutoShap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0" hangingPunct="0">
              <a:lnSpc>
                <a:spcPct val="110000"/>
              </a:lnSpc>
              <a:spcBef>
                <a:spcPct val="50000"/>
              </a:spcBef>
            </a:pP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What is Cost and Price Analysis in Government Contracting and How Does it Affect Your Proposals– 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Two day course</a:t>
            </a:r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782728" cy="365125"/>
          </a:xfrm>
        </p:spPr>
        <p:txBody>
          <a:bodyPr/>
          <a:lstStyle/>
          <a:p>
            <a:r>
              <a:rPr lang="en-US" smtClean="0"/>
              <a:t>www.tdgovernmentsolutions.biz               tim.diguiseppe@tdgovernmentsolutions.biz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04586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798637"/>
            <a:ext cx="8229600" cy="4525963"/>
          </a:xfrm>
        </p:spPr>
        <p:txBody>
          <a:bodyPr>
            <a:normAutofit lnSpcReduction="10000"/>
          </a:bodyPr>
          <a:lstStyle/>
          <a:p>
            <a:pPr marL="137160" indent="0">
              <a:lnSpc>
                <a:spcPct val="90000"/>
              </a:lnSpc>
              <a:buNone/>
            </a:pPr>
            <a:r>
              <a:rPr lang="en-US" b="1" dirty="0" smtClean="0"/>
              <a:t>Course Objective - Obtain </a:t>
            </a:r>
            <a:r>
              <a:rPr lang="en-US" b="1" dirty="0"/>
              <a:t>an understanding of the</a:t>
            </a:r>
          </a:p>
          <a:p>
            <a:pPr lvl="1">
              <a:lnSpc>
                <a:spcPct val="90000"/>
              </a:lnSpc>
            </a:pP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Acquisition cycle, contract types, procurement process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Government’s expectations of how contractors cost are treated and allocated to Government contracts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What is Certified Cost or Price Data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Truth In Negotiation Act (TINA)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Defective Pricing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Cost Estimating </a:t>
            </a:r>
            <a:r>
              <a:rPr lang="en-US" sz="2400" dirty="0" smtClean="0"/>
              <a:t>Systems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A detail walk through of a DFARS Compliant Proposal including the Adequacy Check List</a:t>
            </a:r>
            <a:endParaRPr lang="en-US" sz="2400" dirty="0"/>
          </a:p>
          <a:p>
            <a:pPr>
              <a:lnSpc>
                <a:spcPct val="90000"/>
              </a:lnSpc>
            </a:pPr>
            <a:endParaRPr lang="en-US" sz="2000" dirty="0"/>
          </a:p>
        </p:txBody>
      </p:sp>
      <p:sp>
        <p:nvSpPr>
          <p:cNvPr id="14338" name="AutoShap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0" hangingPunct="0">
              <a:lnSpc>
                <a:spcPct val="110000"/>
              </a:lnSpc>
              <a:spcBef>
                <a:spcPct val="50000"/>
              </a:spcBef>
            </a:pP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Truth In Negotiation Act (TINA) and Defective Pricing – What you Need to Know 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(One 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day Course)</a:t>
            </a:r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782728" cy="365125"/>
          </a:xfrm>
        </p:spPr>
        <p:txBody>
          <a:bodyPr/>
          <a:lstStyle/>
          <a:p>
            <a:r>
              <a:rPr lang="en-US" smtClean="0"/>
              <a:t>www.tdgovernmentsolutions.biz               tim.diguiseppe@tdgovernmentsolutions.biz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16158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Federal Procurement – Statutes and Regulations </a:t>
            </a:r>
          </a:p>
          <a:p>
            <a:r>
              <a:rPr lang="en-US" dirty="0" smtClean="0"/>
              <a:t>Small Business Set-Asides</a:t>
            </a:r>
          </a:p>
          <a:p>
            <a:r>
              <a:rPr lang="en-US" dirty="0" smtClean="0"/>
              <a:t>Federal Supply Schedules</a:t>
            </a:r>
          </a:p>
          <a:p>
            <a:r>
              <a:rPr lang="en-US" dirty="0" smtClean="0"/>
              <a:t>Procurement Process</a:t>
            </a:r>
          </a:p>
          <a:p>
            <a:r>
              <a:rPr lang="en-US" dirty="0" smtClean="0"/>
              <a:t>Simplified Acquisition</a:t>
            </a:r>
          </a:p>
          <a:p>
            <a:r>
              <a:rPr lang="en-US" dirty="0" smtClean="0"/>
              <a:t>Sealed Bidding</a:t>
            </a:r>
          </a:p>
          <a:p>
            <a:r>
              <a:rPr lang="en-US" dirty="0" smtClean="0"/>
              <a:t>Competitive Negotiations</a:t>
            </a:r>
          </a:p>
          <a:p>
            <a:r>
              <a:rPr lang="en-US" dirty="0" smtClean="0"/>
              <a:t>Contract Type</a:t>
            </a:r>
          </a:p>
          <a:p>
            <a:r>
              <a:rPr lang="en-US" dirty="0" smtClean="0"/>
              <a:t>Contract Cost Principles and Procedures</a:t>
            </a:r>
          </a:p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www.tdgovernmentsolutions.biz               tim.diguiseppe@tdgovernmentsolutions.biz</a:t>
            </a:r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The Basics of Government Contracting- 2 hour seminar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5163988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24078" indent="-514350">
              <a:buClr>
                <a:schemeClr val="accent2"/>
              </a:buClr>
              <a:buFont typeface="+mj-lt"/>
              <a:buAutoNum type="romanUcPeriod"/>
            </a:pPr>
            <a:r>
              <a:rPr lang="en-US" sz="1800" dirty="0"/>
              <a:t>Overview</a:t>
            </a:r>
          </a:p>
          <a:p>
            <a:pPr marL="624078" indent="-514350">
              <a:buClr>
                <a:schemeClr val="accent2"/>
              </a:buClr>
              <a:buFont typeface="+mj-lt"/>
              <a:buAutoNum type="romanUcPeriod"/>
            </a:pPr>
            <a:r>
              <a:rPr lang="en-US" sz="1800" dirty="0"/>
              <a:t>FAR Introduction and Background</a:t>
            </a:r>
          </a:p>
          <a:p>
            <a:pPr marL="624078" indent="-514350">
              <a:buClr>
                <a:schemeClr val="accent2"/>
              </a:buClr>
              <a:buFont typeface="+mj-lt"/>
              <a:buAutoNum type="romanUcPeriod"/>
            </a:pPr>
            <a:r>
              <a:rPr lang="en-US" sz="1800" dirty="0"/>
              <a:t>Financial and Cost Rules – Guidance in Federal Procurement</a:t>
            </a:r>
          </a:p>
          <a:p>
            <a:pPr marL="624078" indent="-514350">
              <a:buClr>
                <a:schemeClr val="accent2"/>
              </a:buClr>
              <a:buFont typeface="+mj-lt"/>
              <a:buAutoNum type="romanUcPeriod"/>
            </a:pPr>
            <a:r>
              <a:rPr lang="en-US" sz="1800" dirty="0"/>
              <a:t>Important Parts of the FAR, Parts 2, 4, 9</a:t>
            </a:r>
          </a:p>
          <a:p>
            <a:pPr marL="624078" indent="-514350">
              <a:buClr>
                <a:schemeClr val="accent2"/>
              </a:buClr>
              <a:buFont typeface="+mj-lt"/>
              <a:buAutoNum type="romanUcPeriod"/>
            </a:pPr>
            <a:r>
              <a:rPr lang="en-US" sz="1800" dirty="0"/>
              <a:t>FAR Part 12  through 16 Summary- Government Contracts</a:t>
            </a:r>
          </a:p>
          <a:p>
            <a:pPr marL="624078" indent="-514350">
              <a:buClr>
                <a:schemeClr val="accent2"/>
              </a:buClr>
              <a:buFont typeface="+mj-lt"/>
              <a:buAutoNum type="romanUcPeriod"/>
            </a:pPr>
            <a:r>
              <a:rPr lang="en-US" sz="1800" dirty="0"/>
              <a:t>FAR Part 42 Summary- Contract Administration and Audit</a:t>
            </a:r>
          </a:p>
          <a:p>
            <a:pPr marL="624078" indent="-514350">
              <a:buClr>
                <a:schemeClr val="accent2"/>
              </a:buClr>
              <a:buFont typeface="+mj-lt"/>
              <a:buAutoNum type="romanUcPeriod"/>
            </a:pPr>
            <a:r>
              <a:rPr lang="en-US" sz="1800" dirty="0"/>
              <a:t>FAR Part 44 Summary- Subcontracting</a:t>
            </a:r>
          </a:p>
          <a:p>
            <a:pPr marL="624078" indent="-514350">
              <a:buClr>
                <a:schemeClr val="accent2"/>
              </a:buClr>
              <a:buFont typeface="+mj-lt"/>
              <a:buAutoNum type="romanUcPeriod"/>
            </a:pPr>
            <a:r>
              <a:rPr lang="en-US" sz="1800" dirty="0"/>
              <a:t>FAR Part 49 Summary- Contract Terminations</a:t>
            </a:r>
          </a:p>
          <a:p>
            <a:pPr marL="624078" indent="-514350">
              <a:buClr>
                <a:schemeClr val="accent2"/>
              </a:buClr>
              <a:buFont typeface="+mj-lt"/>
              <a:buAutoNum type="romanUcPeriod"/>
            </a:pPr>
            <a:r>
              <a:rPr lang="en-US" sz="1800" dirty="0"/>
              <a:t>Cost Accounting Regulations and Standards</a:t>
            </a:r>
          </a:p>
          <a:p>
            <a:pPr marL="624078" indent="-514350">
              <a:buClr>
                <a:schemeClr val="accent2"/>
              </a:buClr>
              <a:buFont typeface="+mj-lt"/>
              <a:buAutoNum type="romanUcPeriod"/>
            </a:pPr>
            <a:r>
              <a:rPr lang="en-US" sz="1800" dirty="0"/>
              <a:t>Truth-In-Negotiation Act (10 USC 2306a)</a:t>
            </a:r>
          </a:p>
          <a:p>
            <a:pPr marL="624078" indent="-514350">
              <a:buClr>
                <a:schemeClr val="accent2"/>
              </a:buClr>
              <a:buFont typeface="+mj-lt"/>
              <a:buAutoNum type="romanUcPeriod"/>
            </a:pPr>
            <a:r>
              <a:rPr lang="en-US" sz="1800" dirty="0"/>
              <a:t>Government audits</a:t>
            </a:r>
          </a:p>
          <a:p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782728" cy="365125"/>
          </a:xfrm>
        </p:spPr>
        <p:txBody>
          <a:bodyPr/>
          <a:lstStyle/>
          <a:p>
            <a:r>
              <a:rPr kumimoji="0" lang="en-US" smtClean="0"/>
              <a:t>www.tdgovernmentsolutions.biz               tim.diguiseppe@tdgovernmentsolutions.biz</a:t>
            </a:r>
            <a:endParaRPr kumimoji="0" lang="en-US" dirty="0"/>
          </a:p>
        </p:txBody>
      </p:sp>
      <p:sp>
        <p:nvSpPr>
          <p:cNvPr id="3" name="Rectangle 2"/>
          <p:cNvSpPr/>
          <p:nvPr/>
        </p:nvSpPr>
        <p:spPr>
          <a:xfrm>
            <a:off x="533400" y="457200"/>
            <a:ext cx="80772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b="1" dirty="0"/>
              <a:t>Accounting, Administrative &amp; Compliance Requirements of Government </a:t>
            </a:r>
            <a:r>
              <a:rPr lang="en-US" sz="2200" b="1" dirty="0" smtClean="0"/>
              <a:t>Contracts </a:t>
            </a:r>
            <a:r>
              <a:rPr lang="en-US" sz="2200" b="1" dirty="0" smtClean="0"/>
              <a:t>–One </a:t>
            </a:r>
            <a:r>
              <a:rPr lang="en-US" sz="2200" b="1" dirty="0" smtClean="0"/>
              <a:t>day Course</a:t>
            </a:r>
            <a:endParaRPr lang="en-US" sz="2200" b="1" dirty="0"/>
          </a:p>
        </p:txBody>
      </p:sp>
    </p:spTree>
    <p:extLst>
      <p:ext uri="{BB962C8B-B14F-4D97-AF65-F5344CB8AC3E}">
        <p14:creationId xmlns:p14="http://schemas.microsoft.com/office/powerpoint/2010/main" val="1587667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400050" lvl="1" indent="-285750">
              <a:buFont typeface="Wingdings" pitchFamily="2" charset="2"/>
              <a:buChar char="Ø"/>
            </a:pPr>
            <a:r>
              <a:rPr lang="en-US" sz="1800" b="1" dirty="0"/>
              <a:t>Do the New Requirements Apply to You</a:t>
            </a:r>
            <a:r>
              <a:rPr lang="en-US" sz="1800" b="1" dirty="0" smtClean="0"/>
              <a:t>?</a:t>
            </a:r>
          </a:p>
          <a:p>
            <a:pPr marL="400050" lvl="1" indent="-285750">
              <a:buFont typeface="Wingdings" pitchFamily="2" charset="2"/>
              <a:buChar char="Ø"/>
            </a:pPr>
            <a:r>
              <a:rPr lang="en-US" sz="1800" b="1" dirty="0"/>
              <a:t>What is Required?</a:t>
            </a:r>
          </a:p>
          <a:p>
            <a:pPr marL="400050" lvl="1" indent="-285750">
              <a:buFont typeface="Wingdings" pitchFamily="2" charset="2"/>
              <a:buChar char="Ø"/>
            </a:pPr>
            <a:r>
              <a:rPr lang="en-US" sz="1800" b="1" dirty="0"/>
              <a:t>What Must Be Disclosed?</a:t>
            </a:r>
          </a:p>
          <a:p>
            <a:pPr marL="400050" lvl="1" indent="-285750">
              <a:buFont typeface="Wingdings" pitchFamily="2" charset="2"/>
              <a:buChar char="Ø"/>
            </a:pPr>
            <a:r>
              <a:rPr lang="en-US" sz="1800" b="1" dirty="0"/>
              <a:t>What Is Credible Evidence?</a:t>
            </a:r>
          </a:p>
          <a:p>
            <a:pPr marL="400050" lvl="1" indent="-285750">
              <a:buFont typeface="Wingdings" pitchFamily="2" charset="2"/>
              <a:buChar char="Ø"/>
            </a:pPr>
            <a:r>
              <a:rPr lang="en-US" sz="1800" b="1" dirty="0"/>
              <a:t>What are the code of Business Ethics and Conduct Requirements?</a:t>
            </a:r>
          </a:p>
          <a:p>
            <a:pPr marL="400050" lvl="1" indent="-285750">
              <a:buFont typeface="Wingdings" pitchFamily="2" charset="2"/>
              <a:buChar char="Ø"/>
            </a:pPr>
            <a:r>
              <a:rPr lang="en-US" sz="1800" b="1" dirty="0"/>
              <a:t>What are the Requirements?</a:t>
            </a:r>
          </a:p>
          <a:p>
            <a:pPr marL="400050" lvl="1" indent="-285750">
              <a:buFont typeface="Wingdings" pitchFamily="2" charset="2"/>
              <a:buChar char="Ø"/>
            </a:pPr>
            <a:endParaRPr lang="en-US" sz="1800" b="1" dirty="0" smtClean="0"/>
          </a:p>
          <a:p>
            <a:pPr marL="400050" lvl="1" indent="-285750">
              <a:buFont typeface="Wingdings" pitchFamily="2" charset="2"/>
              <a:buChar char="Ø"/>
            </a:pPr>
            <a:endParaRPr lang="en-US" sz="1800" b="1" dirty="0"/>
          </a:p>
        </p:txBody>
      </p:sp>
      <p:sp>
        <p:nvSpPr>
          <p:cNvPr id="17410" name="AutoShap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0" hangingPunct="0">
              <a:lnSpc>
                <a:spcPct val="110000"/>
              </a:lnSpc>
              <a:spcBef>
                <a:spcPct val="50000"/>
              </a:spcBef>
            </a:pPr>
            <a:r>
              <a:rPr lang="en-US" sz="3200" b="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The Requirements for Codes of Business Ethics and </a:t>
            </a:r>
            <a:r>
              <a:rPr lang="en-US" sz="32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Conduct – Seminar </a:t>
            </a:r>
            <a:endParaRPr lang="en-US" sz="3200" b="0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782728" cy="365125"/>
          </a:xfrm>
        </p:spPr>
        <p:txBody>
          <a:bodyPr/>
          <a:lstStyle/>
          <a:p>
            <a:r>
              <a:rPr lang="en-US" dirty="0"/>
              <a:t>www.tdgovernmentsolutions.biz               tim.diguiseppe@tdgovernmentsolutions.biz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D4217-96D1-4AF8-A812-A6E1FC17512F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26810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21</TotalTime>
  <Words>652</Words>
  <Application>Microsoft Office PowerPoint</Application>
  <PresentationFormat>On-screen Show (4:3)</PresentationFormat>
  <Paragraphs>105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Concourse</vt:lpstr>
      <vt:lpstr>TD Government Solutions</vt:lpstr>
      <vt:lpstr>Courses Offered</vt:lpstr>
      <vt:lpstr>Cost Accounting Standards and Regulations the short version</vt:lpstr>
      <vt:lpstr> Compliant Government Contracting – What you need to know to minimize risk, recover cost and Avoid Civil and Criminal Actions </vt:lpstr>
      <vt:lpstr>What is Cost and Price Analysis in Government Contracting and How Does it Affect Your Proposals– Two day course</vt:lpstr>
      <vt:lpstr>Truth In Negotiation Act (TINA) and Defective Pricing – What you Need to Know (One day Course)</vt:lpstr>
      <vt:lpstr>The Basics of Government Contracting- 2 hour seminar</vt:lpstr>
      <vt:lpstr>PowerPoint Presentation</vt:lpstr>
      <vt:lpstr>The Requirements for Codes of Business Ethics and Conduct – Seminar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TD Government Solutions</dc:title>
  <dc:creator>Owner</dc:creator>
  <cp:lastModifiedBy>Owner</cp:lastModifiedBy>
  <cp:revision>4</cp:revision>
  <dcterms:created xsi:type="dcterms:W3CDTF">2016-08-23T16:48:14Z</dcterms:created>
  <dcterms:modified xsi:type="dcterms:W3CDTF">2017-02-21T10:37:34Z</dcterms:modified>
</cp:coreProperties>
</file>